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D34Dqvt3FRmsdzKygh5+9Q==" hashData="VS1VlhpohAbr87xQ8eMDeKoUqZ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72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6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2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4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7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1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1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6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D18F8-98D8-4DAD-9163-B660BD5C057E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E23DE-E13A-4799-A7FF-2796FF6B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1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3.xml"/><Relationship Id="rId5" Type="http://schemas.openxmlformats.org/officeDocument/2006/relationships/slide" Target="slide102.xml"/><Relationship Id="rId4" Type="http://schemas.openxmlformats.org/officeDocument/2006/relationships/slide" Target="slide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3.xml"/><Relationship Id="rId5" Type="http://schemas.openxmlformats.org/officeDocument/2006/relationships/slide" Target="slide102.xml"/><Relationship Id="rId4" Type="http://schemas.openxmlformats.org/officeDocument/2006/relationships/slide" Target="slide5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3.xml"/><Relationship Id="rId5" Type="http://schemas.openxmlformats.org/officeDocument/2006/relationships/slide" Target="slide102.xml"/><Relationship Id="rId4" Type="http://schemas.openxmlformats.org/officeDocument/2006/relationships/slide" Target="slide5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3.xml"/><Relationship Id="rId5" Type="http://schemas.openxmlformats.org/officeDocument/2006/relationships/slide" Target="slide102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NBME 15 BLOCK 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blueberry_mi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77" y="2743200"/>
            <a:ext cx="4267200" cy="2848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03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8016" y="1932062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875" y="1905000"/>
            <a:ext cx="4402325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50" dirty="0" err="1" smtClean="0"/>
              <a:t>Atrioventricular</a:t>
            </a:r>
            <a:r>
              <a:rPr lang="en-US" sz="1050" dirty="0" smtClean="0"/>
              <a:t> block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Biliary colic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Chronic cough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Decreased myocardial contractility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Drowsiness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Increased blood glucose concentration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Intermittent claudication</a:t>
            </a:r>
          </a:p>
          <a:p>
            <a:pPr marL="228600" indent="-228600">
              <a:buAutoNum type="alphaUcParenR"/>
            </a:pPr>
            <a:r>
              <a:rPr lang="en-US" sz="1050" dirty="0" err="1" smtClean="0"/>
              <a:t>Miosis</a:t>
            </a:r>
            <a:endParaRPr lang="en-US" sz="1050" dirty="0" smtClean="0"/>
          </a:p>
          <a:p>
            <a:pPr marL="228600" indent="-228600">
              <a:buAutoNum type="alphaUcParenR"/>
            </a:pPr>
            <a:r>
              <a:rPr lang="en-US" sz="1050" dirty="0" smtClean="0"/>
              <a:t>Seizures</a:t>
            </a:r>
          </a:p>
          <a:p>
            <a:pPr marL="228600" indent="-228600">
              <a:buAutoNum type="alphaUcParenR"/>
            </a:pPr>
            <a:r>
              <a:rPr lang="en-US" sz="1050" dirty="0" smtClean="0"/>
              <a:t>Tinnitus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716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9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5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977" y="10668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NBME 15 BLOCK 3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blueberry_mi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77" y="2667000"/>
            <a:ext cx="4267200" cy="2848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27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286000"/>
            <a:ext cx="304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19050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286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3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41148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19812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1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485" y="2353168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6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2603" y="2644346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1066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361406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5052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19400" y="48768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48768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8232" y="4893892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57800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5000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0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6800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50133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38600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40508" y="4876800"/>
            <a:ext cx="2095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2098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6744" y="4306329"/>
            <a:ext cx="152400" cy="93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3581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30480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2133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4464" y="2155572"/>
            <a:ext cx="1415772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Femoral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Inferior mesenteric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Internal iliac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Lumbar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Superficial inguinal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42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19812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2860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35052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88228" y="3763490"/>
            <a:ext cx="5943600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/>
              <a:t>1		                        0.5			           0.5</a:t>
            </a:r>
          </a:p>
          <a:p>
            <a:r>
              <a:rPr lang="en-US" sz="900" dirty="0" smtClean="0"/>
              <a:t>1		                          1                                                                                             1</a:t>
            </a:r>
          </a:p>
          <a:p>
            <a:r>
              <a:rPr lang="en-US" sz="900" dirty="0" smtClean="0"/>
              <a:t>2                                                          	                        0.2 			           0.2</a:t>
            </a:r>
          </a:p>
          <a:p>
            <a:r>
              <a:rPr lang="en-US" sz="900" dirty="0" smtClean="0"/>
              <a:t>5               		                        0.2 			           0.1</a:t>
            </a:r>
          </a:p>
          <a:p>
            <a:r>
              <a:rPr lang="en-US" sz="900" dirty="0" smtClean="0"/>
              <a:t>15        		                          1 			             1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313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057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37338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057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438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176" y="2209800"/>
            <a:ext cx="4570482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Consult a colleague for advice about treating a minor without parental consent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Discuss with her the need for testing her for other sexually transmitted diseases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Interview her sexual partners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Notify her parents of the findings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Treat her infection and refer her to social services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15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7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286794"/>
            <a:ext cx="304800" cy="1370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057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2860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133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209800"/>
            <a:ext cx="304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3622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2860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1953904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057400"/>
            <a:ext cx="3048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2133600"/>
            <a:ext cx="3048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687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0476" y="3163887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2173287"/>
            <a:ext cx="1600200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/>
              <a:t>40                       50                       35</a:t>
            </a:r>
          </a:p>
          <a:p>
            <a:r>
              <a:rPr lang="en-US" sz="900" dirty="0" smtClean="0"/>
              <a:t>40                       60                       40</a:t>
            </a:r>
          </a:p>
          <a:p>
            <a:r>
              <a:rPr lang="en-US" sz="900" dirty="0" smtClean="0"/>
              <a:t>50                       25                       10</a:t>
            </a:r>
          </a:p>
          <a:p>
            <a:r>
              <a:rPr lang="en-US" sz="900" dirty="0" smtClean="0"/>
              <a:t>50                       80                       10</a:t>
            </a:r>
          </a:p>
          <a:p>
            <a:r>
              <a:rPr lang="en-US" sz="900" dirty="0" smtClean="0"/>
              <a:t>60                       35                       25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76200" y="2020887"/>
            <a:ext cx="228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48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76" y="19050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NBME 15 BLOCK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lueberry_mi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77" y="2590800"/>
            <a:ext cx="4267200" cy="2848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5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1304" y="2335428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86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590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429000" y="506480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5073708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505697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12949" y="505697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5048781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8578" y="3810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96529"/>
            <a:ext cx="152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0043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1336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86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2096529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0" y="21336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2359949"/>
            <a:ext cx="3810000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/>
              <a:t>Increased	                         increased                                     no change</a:t>
            </a:r>
          </a:p>
          <a:p>
            <a:r>
              <a:rPr lang="en-US" sz="900" dirty="0" smtClean="0"/>
              <a:t>Increased	                        decreased	       decreased</a:t>
            </a:r>
          </a:p>
          <a:p>
            <a:r>
              <a:rPr lang="en-US" sz="900" dirty="0" smtClean="0"/>
              <a:t>No change	                         increased	       decreased</a:t>
            </a:r>
          </a:p>
          <a:p>
            <a:r>
              <a:rPr lang="en-US" sz="900" dirty="0" smtClean="0"/>
              <a:t>Decreased	                        no change	       decreased</a:t>
            </a:r>
          </a:p>
          <a:p>
            <a:r>
              <a:rPr lang="en-US" sz="900" dirty="0" smtClean="0"/>
              <a:t>Decreased	                        decreased	        increased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524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1905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0-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19812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667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0" y="2301858"/>
            <a:ext cx="3303030" cy="139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0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628106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86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8153" y="2209800"/>
            <a:ext cx="746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900" dirty="0" smtClean="0"/>
              <a:t>Endometrial tissues become hyperplastic in the absence of estrogen</a:t>
            </a:r>
          </a:p>
          <a:p>
            <a:pPr marL="228600" indent="-228600">
              <a:buAutoNum type="alphaUcParenR"/>
            </a:pPr>
            <a:r>
              <a:rPr lang="en-US" sz="900" dirty="0" smtClean="0"/>
              <a:t>The patient has been noncompliant in taking the estrogen receptor antagonist</a:t>
            </a:r>
          </a:p>
          <a:p>
            <a:pPr marL="228600" indent="-228600">
              <a:buAutoNum type="alphaUcParenR"/>
            </a:pPr>
            <a:r>
              <a:rPr lang="en-US" sz="900" dirty="0" smtClean="0"/>
              <a:t>The patient’s breast cancer has metastasized to the patient’s uterus</a:t>
            </a:r>
          </a:p>
          <a:p>
            <a:pPr marL="228600" indent="-228600">
              <a:buAutoNum type="alphaUcParenR"/>
            </a:pPr>
            <a:r>
              <a:rPr lang="en-US" sz="900" dirty="0" smtClean="0"/>
              <a:t>The patient’s breast cancer is associated with an estrogen secreting ovarian cancer</a:t>
            </a:r>
          </a:p>
          <a:p>
            <a:pPr marL="228600" indent="-228600">
              <a:buAutoNum type="alphaUcParenR"/>
            </a:pPr>
            <a:r>
              <a:rPr lang="en-US" sz="900" dirty="0" smtClean="0"/>
              <a:t>The patient’s medication has an agonist effect on endometrial estrogen receptors</a:t>
            </a:r>
          </a:p>
          <a:p>
            <a:pPr marL="228600" indent="-228600">
              <a:buAutoNum type="alphaUcParenR"/>
            </a:pPr>
            <a:r>
              <a:rPr lang="en-US" sz="900" dirty="0" smtClean="0"/>
              <a:t>The patient’s serum estrogen concentrations are increased due to ectopic production of human chorionic gonadotropin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3739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438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4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0350" y="2057400"/>
            <a:ext cx="486543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“Glucosamine hasn’t been studied well enough for me to recommend it.”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“Glucosamine’s side effects aren’t listed.  It may be more dangerous than we realize.”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“Ibuprofen has been proven effective for your condition.”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“What have you heard about using glucosamine to treat arthritis?”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“Why did you come to me if you don’t want to take what I recommend?”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“You should really see a naturopathic doctor.”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11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287" y="2033826"/>
            <a:ext cx="1170513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Occipital lobe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Optic Chiasm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Optic nerve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Parietal lobe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Temporal lobe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08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438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19050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1905000"/>
            <a:ext cx="2106667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Calcium absorption from the gut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Calcium concentration in feces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Calcium concentration in muscle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Calcium concentration in plasma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Calcium loss from bone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364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5146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9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2057400"/>
            <a:ext cx="2286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2033826"/>
            <a:ext cx="1609736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Advanced paternal age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Consanguinity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De novo mutation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Genomic imprinting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Germline mosaicism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61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4865" y="2333644"/>
            <a:ext cx="1386918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Calcium carbonate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Cimetidine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Metoclopramide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Omeprazole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Sucralfate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75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401-51-5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209800"/>
            <a:ext cx="152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2400" y="2209800"/>
            <a:ext cx="3352800" cy="823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950" dirty="0" smtClean="0"/>
              <a:t>Constriction of the terminal bronchioles</a:t>
            </a:r>
          </a:p>
          <a:p>
            <a:pPr marL="228600" indent="-228600">
              <a:buAutoNum type="alphaUcParenR"/>
            </a:pPr>
            <a:r>
              <a:rPr lang="en-US" sz="950" dirty="0" smtClean="0"/>
              <a:t>Destruction of the alveolar walls</a:t>
            </a:r>
          </a:p>
          <a:p>
            <a:pPr marL="228600" indent="-228600">
              <a:buAutoNum type="alphaUcParenR"/>
            </a:pPr>
            <a:r>
              <a:rPr lang="en-US" sz="950" dirty="0" smtClean="0"/>
              <a:t>Increased fibrosis in the interstitium</a:t>
            </a:r>
          </a:p>
          <a:p>
            <a:pPr marL="228600" indent="-228600">
              <a:buAutoNum type="alphaUcParenR"/>
            </a:pPr>
            <a:r>
              <a:rPr lang="en-US" sz="950" dirty="0" smtClean="0"/>
              <a:t>Increased mucus secretion in the bronchioles</a:t>
            </a:r>
          </a:p>
          <a:p>
            <a:pPr marL="228600" indent="-228600">
              <a:buAutoNum type="alphaUcParenR"/>
            </a:pPr>
            <a:r>
              <a:rPr lang="en-US" sz="950" dirty="0" smtClean="0"/>
              <a:t>Loss of elastic support to the walls of the bronchioles</a:t>
            </a:r>
            <a:endParaRPr lang="en-US" sz="950" dirty="0"/>
          </a:p>
        </p:txBody>
      </p:sp>
    </p:spTree>
    <p:extLst>
      <p:ext uri="{BB962C8B-B14F-4D97-AF65-F5344CB8AC3E}">
        <p14:creationId xmlns:p14="http://schemas.microsoft.com/office/powerpoint/2010/main" val="38549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5784" y="36576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2876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0770" y="36576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5784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6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2098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2098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2098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2098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2098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377" y="2198580"/>
            <a:ext cx="1864613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Adsorption and penetration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Early protein synthesis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Genome integration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Late protein synthesis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Nucleic acid synthesis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Packaging and assembly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Protein processing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Release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Uncoating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524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1336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686" y="2186226"/>
            <a:ext cx="1091966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Anaphylactic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Cardiogenic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Hypovolemic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Neurogenic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Septic</a:t>
            </a:r>
          </a:p>
        </p:txBody>
      </p:sp>
    </p:spTree>
    <p:extLst>
      <p:ext uri="{BB962C8B-B14F-4D97-AF65-F5344CB8AC3E}">
        <p14:creationId xmlns:p14="http://schemas.microsoft.com/office/powerpoint/2010/main" val="552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1905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828" y="2198580"/>
            <a:ext cx="3230372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Glossopharyngeal nerve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Hypoglossal nerve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Motor fibers from the vagus nerve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Parasympathetic fibers from the vagus nerve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Sympathetic fibers from the superior cervical ganglion</a:t>
            </a:r>
          </a:p>
        </p:txBody>
      </p:sp>
    </p:spTree>
    <p:extLst>
      <p:ext uri="{BB962C8B-B14F-4D97-AF65-F5344CB8AC3E}">
        <p14:creationId xmlns:p14="http://schemas.microsoft.com/office/powerpoint/2010/main" val="25997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5146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3977" y="3064830"/>
            <a:ext cx="2249334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Aplastic anemia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Folic acid deficiency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Sickle cell disease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Beta-Thalassemia minor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Vitamin B12 (cobalamin) deficiency</a:t>
            </a:r>
          </a:p>
        </p:txBody>
      </p:sp>
    </p:spTree>
    <p:extLst>
      <p:ext uri="{BB962C8B-B14F-4D97-AF65-F5344CB8AC3E}">
        <p14:creationId xmlns:p14="http://schemas.microsoft.com/office/powerpoint/2010/main" val="14614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133600"/>
            <a:ext cx="2286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6488" y="2209800"/>
            <a:ext cx="1396536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Down syndrome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Heart defect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Hypothyroidism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Neural tube defect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Prematurity</a:t>
            </a:r>
          </a:p>
        </p:txBody>
      </p:sp>
    </p:spTree>
    <p:extLst>
      <p:ext uri="{BB962C8B-B14F-4D97-AF65-F5344CB8AC3E}">
        <p14:creationId xmlns:p14="http://schemas.microsoft.com/office/powerpoint/2010/main" val="23920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2390103"/>
            <a:ext cx="261802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Arthus reaction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Chronic granulomatous disease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Delayed (type IV) hypersensitivity reaction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Insect bites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Localized anaphylaxis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Sunburn</a:t>
            </a:r>
          </a:p>
        </p:txBody>
      </p:sp>
    </p:spTree>
    <p:extLst>
      <p:ext uri="{BB962C8B-B14F-4D97-AF65-F5344CB8AC3E}">
        <p14:creationId xmlns:p14="http://schemas.microsoft.com/office/powerpoint/2010/main" val="4101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2360" y="2198580"/>
            <a:ext cx="2073003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Decreased vascular resistance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Hypervolemia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Increased cutaneous blood flow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Increased metabolic rate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Weight gain</a:t>
            </a:r>
          </a:p>
        </p:txBody>
      </p:sp>
    </p:spTree>
    <p:extLst>
      <p:ext uri="{BB962C8B-B14F-4D97-AF65-F5344CB8AC3E}">
        <p14:creationId xmlns:p14="http://schemas.microsoft.com/office/powerpoint/2010/main" val="5100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9090" y="2172870"/>
            <a:ext cx="160332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Cytoskeleton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Endoplasmic reticulum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Golgi apparatus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Mitochondria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Nucleolus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Nucleus</a:t>
            </a:r>
          </a:p>
        </p:txBody>
      </p:sp>
    </p:spTree>
    <p:extLst>
      <p:ext uri="{BB962C8B-B14F-4D97-AF65-F5344CB8AC3E}">
        <p14:creationId xmlns:p14="http://schemas.microsoft.com/office/powerpoint/2010/main" val="40735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6585" y="25146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438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1336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4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40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238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977" y="1219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NBME 15 BLOCK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blueberry_mi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77" y="2743200"/>
            <a:ext cx="4267200" cy="2848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01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0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4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6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2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91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4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286000"/>
            <a:ext cx="2286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1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285206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072" y="2196152"/>
            <a:ext cx="3150221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Anaphylaxis as a result of antibiotic hypersensitivity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Decreased risk for endocarditis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Decreased risk for hemolytic uremic syndrome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Establishment of a chronic carrier state in the spleen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Prolonged fecal excretion of the organism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5434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1981200"/>
            <a:ext cx="3048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19812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37338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2497508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7554" y="2489486"/>
            <a:ext cx="312420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100" dirty="0" smtClean="0"/>
              <a:t>Enterococcus faecalis</a:t>
            </a:r>
          </a:p>
          <a:p>
            <a:pPr marL="228600" indent="-228600">
              <a:buAutoNum type="alphaUcParenR"/>
            </a:pPr>
            <a:r>
              <a:rPr lang="en-US" sz="1100" dirty="0" smtClean="0"/>
              <a:t>Group A beta hemolytic streptococci</a:t>
            </a:r>
          </a:p>
          <a:p>
            <a:pPr marL="228600" indent="-228600">
              <a:buAutoNum type="alphaUcParenR"/>
            </a:pPr>
            <a:r>
              <a:rPr lang="en-US" sz="1100" dirty="0" smtClean="0"/>
              <a:t>Staphylococcus aureus</a:t>
            </a:r>
          </a:p>
          <a:p>
            <a:pPr marL="228600" indent="-228600">
              <a:buAutoNum type="alphaUcParenR"/>
            </a:pPr>
            <a:r>
              <a:rPr lang="en-US" sz="1100" dirty="0" smtClean="0"/>
              <a:t>Streptococcus mitis</a:t>
            </a:r>
          </a:p>
          <a:p>
            <a:pPr marL="228600" indent="-228600">
              <a:buAutoNum type="alphaUcParenR"/>
            </a:pPr>
            <a:r>
              <a:rPr lang="en-US" sz="1100" dirty="0" smtClean="0"/>
              <a:t>Streptococcus pneumoniae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308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0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057400"/>
            <a:ext cx="304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4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2133600"/>
            <a:ext cx="3048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2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12" y="2856706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1388" y="3048000"/>
            <a:ext cx="4884671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Anemia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Drug induced alveolar hyperventilation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Residence at a high altitude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Severe regional mismatching of alveolar ventilation and pulmonary capillary perfusion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Voluntary hyperventilation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76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1928" y="2057400"/>
            <a:ext cx="4612160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The cytotrophoblast is present, but the syncytiotrophoblast has not yet formed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Gastrulation is complete, but there are only two germ layers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The neural plate is present, but the neural tube is not yet complete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Placental development is complete, but the embryo is resistant to teratogens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The sclerotome cells have begun migrating, but the somites have not yet formed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799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12" y="22098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4" y="2277245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236" y="1981200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1678" y="2057400"/>
            <a:ext cx="1388522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8600" indent="-228600">
              <a:buAutoNum type="alphaUcParenR"/>
            </a:pPr>
            <a:r>
              <a:rPr lang="en-US" sz="1000" dirty="0" smtClean="0"/>
              <a:t>Amyl nitrite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Erythropoietin</a:t>
            </a:r>
            <a:endParaRPr lang="en-US" sz="1000" dirty="0"/>
          </a:p>
          <a:p>
            <a:pPr marL="228600" indent="-228600">
              <a:buAutoNum type="alphaUcParenR"/>
            </a:pPr>
            <a:r>
              <a:rPr lang="en-US" sz="1000" dirty="0" smtClean="0"/>
              <a:t>Ethanol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Hyperbaric oxygen</a:t>
            </a:r>
          </a:p>
          <a:p>
            <a:pPr marL="228600" indent="-228600">
              <a:buAutoNum type="alphaUcParenR"/>
            </a:pPr>
            <a:r>
              <a:rPr lang="en-US" sz="1000" dirty="0" smtClean="0"/>
              <a:t>Physostigmine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621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4" y="2057400"/>
            <a:ext cx="304800" cy="1362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2860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4" y="21336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4" y="2277245"/>
            <a:ext cx="304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3736" y="2494128"/>
            <a:ext cx="2189702" cy="69249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7.15                   30                       30                      10</a:t>
            </a:r>
          </a:p>
          <a:p>
            <a:r>
              <a:rPr lang="en-US" sz="900" dirty="0" smtClean="0"/>
              <a:t>7.28                   50                       60                      27</a:t>
            </a:r>
          </a:p>
          <a:p>
            <a:r>
              <a:rPr lang="en-US" sz="900" dirty="0" smtClean="0"/>
              <a:t>7.40                   30                       40                      24</a:t>
            </a:r>
          </a:p>
          <a:p>
            <a:r>
              <a:rPr lang="en-US" sz="900" dirty="0" smtClean="0"/>
              <a:t>7.40                   80                       70                      42</a:t>
            </a:r>
          </a:p>
          <a:p>
            <a:r>
              <a:rPr lang="en-US" sz="900" dirty="0" smtClean="0"/>
              <a:t>7.50                   80                       30                      24</a:t>
            </a:r>
          </a:p>
        </p:txBody>
      </p:sp>
    </p:spTree>
    <p:extLst>
      <p:ext uri="{BB962C8B-B14F-4D97-AF65-F5344CB8AC3E}">
        <p14:creationId xmlns:p14="http://schemas.microsoft.com/office/powerpoint/2010/main" val="29272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4" y="21336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4" y="21336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70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70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70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70" y="1905000"/>
            <a:ext cx="304800" cy="1362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70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39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057400"/>
            <a:ext cx="228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982" y="22860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982" y="22860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982" y="2141561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982" y="3886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982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982" y="30480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24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2004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3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48" y="1981200"/>
            <a:ext cx="304800" cy="1286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1-1322-5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641</Words>
  <Application>Microsoft Office PowerPoint</Application>
  <PresentationFormat>On-screen Show (4:3)</PresentationFormat>
  <Paragraphs>172</Paragraphs>
  <Slides>203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203</vt:i4>
      </vt:variant>
    </vt:vector>
  </HeadingPairs>
  <TitlesOfParts>
    <vt:vector size="204" baseType="lpstr">
      <vt:lpstr>Office Theme</vt:lpstr>
      <vt:lpstr>NBME 15 BLOCK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15 BLOCK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15 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15 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NBME 15 BLOCK 1</dc:title>
  <dc:creator>BLUEBERRY</dc:creator>
  <cp:lastModifiedBy>Pyae</cp:lastModifiedBy>
  <cp:revision>40</cp:revision>
  <dcterms:created xsi:type="dcterms:W3CDTF">2014-11-14T05:57:18Z</dcterms:created>
  <dcterms:modified xsi:type="dcterms:W3CDTF">2015-04-21T21:31:19Z</dcterms:modified>
</cp:coreProperties>
</file>